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29" r:id="rId2"/>
    <p:sldId id="324" r:id="rId3"/>
    <p:sldId id="317" r:id="rId4"/>
    <p:sldId id="320" r:id="rId5"/>
    <p:sldId id="325" r:id="rId6"/>
    <p:sldId id="321" r:id="rId7"/>
    <p:sldId id="326" r:id="rId8"/>
    <p:sldId id="328" r:id="rId9"/>
    <p:sldId id="331" r:id="rId10"/>
  </p:sldIdLst>
  <p:sldSz cx="9144000" cy="6858000" type="screen4x3"/>
  <p:notesSz cx="6662738"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4489" autoAdjust="0"/>
  </p:normalViewPr>
  <p:slideViewPr>
    <p:cSldViewPr>
      <p:cViewPr varScale="1">
        <p:scale>
          <a:sx n="56" d="100"/>
          <a:sy n="56" d="100"/>
        </p:scale>
        <p:origin x="156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2" y="2"/>
            <a:ext cx="2887186"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774012" y="2"/>
            <a:ext cx="2887186" cy="496332"/>
          </a:xfrm>
          <a:prstGeom prst="rect">
            <a:avLst/>
          </a:prstGeom>
        </p:spPr>
        <p:txBody>
          <a:bodyPr vert="horz" lIns="91440" tIns="45720" rIns="91440" bIns="45720" rtlCol="0"/>
          <a:lstStyle>
            <a:lvl1pPr algn="r">
              <a:defRPr sz="1200"/>
            </a:lvl1pPr>
          </a:lstStyle>
          <a:p>
            <a:fld id="{CBD23673-5AD9-48FA-BB99-1C908B404AC9}" type="datetimeFigureOut">
              <a:rPr lang="sv-SE" smtClean="0"/>
              <a:t>2021-03-01</a:t>
            </a:fld>
            <a:endParaRPr lang="sv-SE"/>
          </a:p>
        </p:txBody>
      </p:sp>
      <p:sp>
        <p:nvSpPr>
          <p:cNvPr id="4" name="Platshållare för sidfot 3"/>
          <p:cNvSpPr>
            <a:spLocks noGrp="1"/>
          </p:cNvSpPr>
          <p:nvPr>
            <p:ph type="ftr" sz="quarter" idx="2"/>
          </p:nvPr>
        </p:nvSpPr>
        <p:spPr>
          <a:xfrm>
            <a:off x="2" y="9428585"/>
            <a:ext cx="2887186" cy="496332"/>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774012" y="9428585"/>
            <a:ext cx="2887186" cy="496332"/>
          </a:xfrm>
          <a:prstGeom prst="rect">
            <a:avLst/>
          </a:prstGeom>
        </p:spPr>
        <p:txBody>
          <a:bodyPr vert="horz" lIns="91440" tIns="45720" rIns="91440" bIns="45720" rtlCol="0" anchor="b"/>
          <a:lstStyle>
            <a:lvl1pPr algn="r">
              <a:defRPr sz="1200"/>
            </a:lvl1pPr>
          </a:lstStyle>
          <a:p>
            <a:fld id="{AE4EE624-8DB1-42FA-B869-69A55E857D66}" type="slidenum">
              <a:rPr lang="sv-SE" smtClean="0"/>
              <a:t>‹#›</a:t>
            </a:fld>
            <a:endParaRPr lang="sv-SE"/>
          </a:p>
        </p:txBody>
      </p:sp>
    </p:spTree>
    <p:extLst>
      <p:ext uri="{BB962C8B-B14F-4D97-AF65-F5344CB8AC3E}">
        <p14:creationId xmlns:p14="http://schemas.microsoft.com/office/powerpoint/2010/main" val="1614537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2" y="2"/>
            <a:ext cx="2887186"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774012" y="2"/>
            <a:ext cx="2887186" cy="496332"/>
          </a:xfrm>
          <a:prstGeom prst="rect">
            <a:avLst/>
          </a:prstGeom>
        </p:spPr>
        <p:txBody>
          <a:bodyPr vert="horz" lIns="91440" tIns="45720" rIns="91440" bIns="45720" rtlCol="0"/>
          <a:lstStyle>
            <a:lvl1pPr algn="r">
              <a:defRPr sz="1200"/>
            </a:lvl1pPr>
          </a:lstStyle>
          <a:p>
            <a:fld id="{7752A12C-3DEB-4AE2-9F13-CDD6E153E779}" type="datetimeFigureOut">
              <a:rPr lang="sv-SE" smtClean="0"/>
              <a:pPr/>
              <a:t>2021-03-01</a:t>
            </a:fld>
            <a:endParaRPr lang="sv-SE"/>
          </a:p>
        </p:txBody>
      </p:sp>
      <p:sp>
        <p:nvSpPr>
          <p:cNvPr id="4" name="Platshållare för bildobjekt 3"/>
          <p:cNvSpPr>
            <a:spLocks noGrp="1" noRot="1" noChangeAspect="1"/>
          </p:cNvSpPr>
          <p:nvPr>
            <p:ph type="sldImg" idx="2"/>
          </p:nvPr>
        </p:nvSpPr>
        <p:spPr>
          <a:xfrm>
            <a:off x="849313" y="744538"/>
            <a:ext cx="4964112"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66275" y="4715154"/>
            <a:ext cx="5330190" cy="4466987"/>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2" y="9428585"/>
            <a:ext cx="2887186"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774012" y="9428585"/>
            <a:ext cx="2887186" cy="496332"/>
          </a:xfrm>
          <a:prstGeom prst="rect">
            <a:avLst/>
          </a:prstGeom>
        </p:spPr>
        <p:txBody>
          <a:bodyPr vert="horz" lIns="91440" tIns="45720" rIns="91440" bIns="45720" rtlCol="0" anchor="b"/>
          <a:lstStyle>
            <a:lvl1pPr algn="r">
              <a:defRPr sz="1200"/>
            </a:lvl1pPr>
          </a:lstStyle>
          <a:p>
            <a:fld id="{2CFA80F8-3894-4A68-A5B5-C594379430FA}" type="slidenum">
              <a:rPr lang="sv-SE" smtClean="0"/>
              <a:pPr/>
              <a:t>‹#›</a:t>
            </a:fld>
            <a:endParaRPr lang="sv-SE"/>
          </a:p>
        </p:txBody>
      </p:sp>
    </p:spTree>
    <p:extLst>
      <p:ext uri="{BB962C8B-B14F-4D97-AF65-F5344CB8AC3E}">
        <p14:creationId xmlns:p14="http://schemas.microsoft.com/office/powerpoint/2010/main" val="3288966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CFA80F8-3894-4A68-A5B5-C594379430FA}" type="slidenum">
              <a:rPr lang="sv-SE" smtClean="0"/>
              <a:pPr/>
              <a:t>2</a:t>
            </a:fld>
            <a:endParaRPr lang="sv-SE"/>
          </a:p>
        </p:txBody>
      </p:sp>
    </p:spTree>
    <p:extLst>
      <p:ext uri="{BB962C8B-B14F-4D97-AF65-F5344CB8AC3E}">
        <p14:creationId xmlns:p14="http://schemas.microsoft.com/office/powerpoint/2010/main" val="1293352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Tx/>
              <a:buNone/>
            </a:pPr>
            <a:endParaRPr lang="sv-SE" dirty="0"/>
          </a:p>
        </p:txBody>
      </p:sp>
      <p:sp>
        <p:nvSpPr>
          <p:cNvPr id="4" name="Platshållare för bildnummer 3"/>
          <p:cNvSpPr>
            <a:spLocks noGrp="1"/>
          </p:cNvSpPr>
          <p:nvPr>
            <p:ph type="sldNum" sz="quarter" idx="10"/>
          </p:nvPr>
        </p:nvSpPr>
        <p:spPr/>
        <p:txBody>
          <a:bodyPr/>
          <a:lstStyle/>
          <a:p>
            <a:fld id="{2CFA80F8-3894-4A68-A5B5-C594379430FA}" type="slidenum">
              <a:rPr lang="sv-SE" smtClean="0"/>
              <a:pPr/>
              <a:t>3</a:t>
            </a:fld>
            <a:endParaRPr lang="sv-SE"/>
          </a:p>
        </p:txBody>
      </p:sp>
    </p:spTree>
    <p:extLst>
      <p:ext uri="{BB962C8B-B14F-4D97-AF65-F5344CB8AC3E}">
        <p14:creationId xmlns:p14="http://schemas.microsoft.com/office/powerpoint/2010/main" val="2274897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FA80F8-3894-4A68-A5B5-C594379430FA}"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2973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CFA80F8-3894-4A68-A5B5-C594379430FA}" type="slidenum">
              <a:rPr lang="sv-SE" smtClean="0"/>
              <a:pPr/>
              <a:t>5</a:t>
            </a:fld>
            <a:endParaRPr lang="sv-SE"/>
          </a:p>
        </p:txBody>
      </p:sp>
    </p:spTree>
    <p:extLst>
      <p:ext uri="{BB962C8B-B14F-4D97-AF65-F5344CB8AC3E}">
        <p14:creationId xmlns:p14="http://schemas.microsoft.com/office/powerpoint/2010/main" val="2711123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CFA80F8-3894-4A68-A5B5-C594379430FA}" type="slidenum">
              <a:rPr lang="sv-SE" smtClean="0"/>
              <a:pPr/>
              <a:t>6</a:t>
            </a:fld>
            <a:endParaRPr lang="sv-SE"/>
          </a:p>
        </p:txBody>
      </p:sp>
    </p:spTree>
    <p:extLst>
      <p:ext uri="{BB962C8B-B14F-4D97-AF65-F5344CB8AC3E}">
        <p14:creationId xmlns:p14="http://schemas.microsoft.com/office/powerpoint/2010/main" val="224983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CFA80F8-3894-4A68-A5B5-C594379430FA}" type="slidenum">
              <a:rPr lang="sv-SE" smtClean="0"/>
              <a:pPr/>
              <a:t>7</a:t>
            </a:fld>
            <a:endParaRPr lang="sv-SE"/>
          </a:p>
        </p:txBody>
      </p:sp>
    </p:spTree>
    <p:extLst>
      <p:ext uri="{BB962C8B-B14F-4D97-AF65-F5344CB8AC3E}">
        <p14:creationId xmlns:p14="http://schemas.microsoft.com/office/powerpoint/2010/main" val="2587364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CFA80F8-3894-4A68-A5B5-C594379430FA}" type="slidenum">
              <a:rPr lang="sv-SE" smtClean="0"/>
              <a:pPr/>
              <a:t>8</a:t>
            </a:fld>
            <a:endParaRPr lang="sv-SE"/>
          </a:p>
        </p:txBody>
      </p:sp>
    </p:spTree>
    <p:extLst>
      <p:ext uri="{BB962C8B-B14F-4D97-AF65-F5344CB8AC3E}">
        <p14:creationId xmlns:p14="http://schemas.microsoft.com/office/powerpoint/2010/main" val="39715801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428596" y="2130425"/>
            <a:ext cx="8286808" cy="1470025"/>
          </a:xfrm>
        </p:spPr>
        <p:txBody>
          <a:bodyPr>
            <a:normAutofit/>
          </a:bodyPr>
          <a:lstStyle>
            <a:lvl1pPr>
              <a:defRPr sz="4800" b="1">
                <a:latin typeface="Gill Sans MT" pitchFamily="34" charset="0"/>
              </a:defRPr>
            </a:lvl1pPr>
          </a:lstStyle>
          <a:p>
            <a:r>
              <a:rPr lang="sv-SE"/>
              <a:t>Klicka här för att ändra format</a:t>
            </a:r>
            <a:endParaRPr lang="sv-SE" dirty="0"/>
          </a:p>
        </p:txBody>
      </p:sp>
      <p:sp>
        <p:nvSpPr>
          <p:cNvPr id="3" name="Underrubrik 2"/>
          <p:cNvSpPr>
            <a:spLocks noGrp="1"/>
          </p:cNvSpPr>
          <p:nvPr>
            <p:ph type="subTitle" idx="1"/>
          </p:nvPr>
        </p:nvSpPr>
        <p:spPr>
          <a:xfrm>
            <a:off x="1371600" y="3886200"/>
            <a:ext cx="6400800" cy="1752600"/>
          </a:xfrm>
        </p:spPr>
        <p:txBody>
          <a:bodyPr>
            <a:normAutofit/>
          </a:bodyPr>
          <a:lstStyle>
            <a:lvl1pPr marL="0" indent="0" algn="ctr">
              <a:buNone/>
              <a:defRPr sz="3000" b="1">
                <a:solidFill>
                  <a:schemeClr val="tx1">
                    <a:tint val="75000"/>
                  </a:schemeClr>
                </a:solidFill>
                <a:latin typeface="Gill Sans MT Condense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0491" y="332656"/>
            <a:ext cx="1825245" cy="617131"/>
          </a:xfrm>
          <a:prstGeom prst="rect">
            <a:avLst/>
          </a:prstGeom>
        </p:spPr>
      </p:pic>
      <p:pic>
        <p:nvPicPr>
          <p:cNvPr id="7" name="Bildobjekt 6"/>
          <p:cNvPicPr>
            <a:picLocks noChangeAspect="1"/>
          </p:cNvPicPr>
          <p:nvPr userDrawn="1"/>
        </p:nvPicPr>
        <p:blipFill rotWithShape="1">
          <a:blip r:embed="rId3" cstate="print">
            <a:extLst>
              <a:ext uri="{28A0092B-C50C-407E-A947-70E740481C1C}">
                <a14:useLocalDpi xmlns:a14="http://schemas.microsoft.com/office/drawing/2010/main" val="0"/>
              </a:ext>
            </a:extLst>
          </a:blip>
          <a:srcRect l="32992" t="43266" r="361" b="52137"/>
          <a:stretch/>
        </p:blipFill>
        <p:spPr>
          <a:xfrm flipH="1">
            <a:off x="-18255" y="6287294"/>
            <a:ext cx="9180512" cy="375428"/>
          </a:xfrm>
          <a:prstGeom prst="rect">
            <a:avLst/>
          </a:prstGeom>
        </p:spPr>
      </p:pic>
      <p:sp>
        <p:nvSpPr>
          <p:cNvPr id="8" name="Platshållare för text 21"/>
          <p:cNvSpPr>
            <a:spLocks noGrp="1"/>
          </p:cNvSpPr>
          <p:nvPr>
            <p:ph type="body" sz="quarter" idx="11" hasCustomPrompt="1"/>
          </p:nvPr>
        </p:nvSpPr>
        <p:spPr>
          <a:xfrm>
            <a:off x="5786446" y="6357958"/>
            <a:ext cx="2643187" cy="285750"/>
          </a:xfrm>
        </p:spPr>
        <p:txBody>
          <a:bodyPr wrap="none">
            <a:noAutofit/>
          </a:bodyPr>
          <a:lstStyle>
            <a:lvl1pPr algn="r">
              <a:buNone/>
              <a:defRPr sz="1400">
                <a:solidFill>
                  <a:schemeClr val="bg1"/>
                </a:solidFill>
                <a:latin typeface="Gill Sans MT" pitchFamily="34" charset="0"/>
              </a:defRPr>
            </a:lvl1pPr>
          </a:lstStyle>
          <a:p>
            <a:pPr lvl="0"/>
            <a:r>
              <a:rPr lang="sv-SE" dirty="0"/>
              <a:t>Ange namn på verksamheten</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 platshållare">
    <p:spTree>
      <p:nvGrpSpPr>
        <p:cNvPr id="1" name=""/>
        <p:cNvGrpSpPr/>
        <p:nvPr/>
      </p:nvGrpSpPr>
      <p:grpSpPr>
        <a:xfrm>
          <a:off x="0" y="0"/>
          <a:ext cx="0" cy="0"/>
          <a:chOff x="0" y="0"/>
          <a:chExt cx="0" cy="0"/>
        </a:xfrm>
      </p:grpSpPr>
      <p:sp>
        <p:nvSpPr>
          <p:cNvPr id="7" name="Platshållare för innehåll 6"/>
          <p:cNvSpPr>
            <a:spLocks noGrp="1"/>
          </p:cNvSpPr>
          <p:nvPr>
            <p:ph sz="quarter" idx="10"/>
          </p:nvPr>
        </p:nvSpPr>
        <p:spPr>
          <a:xfrm>
            <a:off x="785787" y="2357430"/>
            <a:ext cx="7572428" cy="3286148"/>
          </a:xfrm>
        </p:spPr>
        <p:txBody>
          <a:bodyPr>
            <a:normAutofit/>
          </a:bodyPr>
          <a:lstStyle>
            <a:lvl1pPr>
              <a:defRPr sz="2000">
                <a:latin typeface="Gill Sans MT" pitchFamily="34" charset="0"/>
                <a:cs typeface="Times New Roman" pitchFamily="18" charset="0"/>
              </a:defRPr>
            </a:lvl1pPr>
            <a:lvl2pPr>
              <a:defRPr sz="1800">
                <a:latin typeface="Gill Sans MT" pitchFamily="34" charset="0"/>
                <a:cs typeface="Times New Roman" pitchFamily="18" charset="0"/>
              </a:defRPr>
            </a:lvl2pPr>
            <a:lvl3pPr>
              <a:defRPr sz="1600">
                <a:latin typeface="Gill Sans MT" pitchFamily="34" charset="0"/>
                <a:cs typeface="Times New Roman" pitchFamily="18" charset="0"/>
              </a:defRPr>
            </a:lvl3pPr>
            <a:lvl4pPr>
              <a:buNone/>
              <a:defRPr sz="1400">
                <a:latin typeface="Gill Sans MT" pitchFamily="34" charset="0"/>
                <a:cs typeface="Times New Roman" pitchFamily="18" charset="0"/>
              </a:defRPr>
            </a:lvl4pPr>
            <a:lvl5pPr>
              <a:defRPr sz="1400">
                <a:latin typeface="Gill Sans MT" pitchFamily="34" charset="0"/>
                <a:cs typeface="Times New Roman" pitchFamily="18" charset="0"/>
              </a:defRPr>
            </a:lvl5pPr>
          </a:lstStyle>
          <a:p>
            <a:pPr lvl="0"/>
            <a:r>
              <a:rPr lang="sv-SE"/>
              <a:t>Redigera format för bakgrundstext</a:t>
            </a:r>
          </a:p>
          <a:p>
            <a:pPr lvl="1"/>
            <a:r>
              <a:rPr lang="sv-SE"/>
              <a:t>Nivå två</a:t>
            </a:r>
          </a:p>
        </p:txBody>
      </p:sp>
      <p:sp>
        <p:nvSpPr>
          <p:cNvPr id="8" name="Rubrik 7"/>
          <p:cNvSpPr>
            <a:spLocks noGrp="1"/>
          </p:cNvSpPr>
          <p:nvPr>
            <p:ph type="title"/>
          </p:nvPr>
        </p:nvSpPr>
        <p:spPr>
          <a:xfrm>
            <a:off x="755576" y="1052736"/>
            <a:ext cx="8286808" cy="1143000"/>
          </a:xfrm>
        </p:spPr>
        <p:txBody>
          <a:bodyPr>
            <a:normAutofit/>
          </a:bodyPr>
          <a:lstStyle>
            <a:lvl1pPr algn="l">
              <a:defRPr sz="4800" b="1">
                <a:latin typeface="Gill Sans MT" pitchFamily="34" charset="0"/>
              </a:defRPr>
            </a:lvl1pPr>
          </a:lstStyle>
          <a:p>
            <a:r>
              <a:rPr lang="sv-SE"/>
              <a:t>Klicka här för att ändra format</a:t>
            </a:r>
            <a:endParaRPr lang="sv-SE"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0491" y="360000"/>
            <a:ext cx="1825245" cy="617131"/>
          </a:xfrm>
          <a:prstGeom prst="rect">
            <a:avLst/>
          </a:prstGeom>
        </p:spPr>
      </p:pic>
      <p:pic>
        <p:nvPicPr>
          <p:cNvPr id="3" name="Bildobjekt 2"/>
          <p:cNvPicPr>
            <a:picLocks noChangeAspect="1"/>
          </p:cNvPicPr>
          <p:nvPr userDrawn="1"/>
        </p:nvPicPr>
        <p:blipFill rotWithShape="1">
          <a:blip r:embed="rId3" cstate="print">
            <a:extLst>
              <a:ext uri="{28A0092B-C50C-407E-A947-70E740481C1C}">
                <a14:useLocalDpi xmlns:a14="http://schemas.microsoft.com/office/drawing/2010/main" val="0"/>
              </a:ext>
            </a:extLst>
          </a:blip>
          <a:srcRect l="32992" t="43266" r="361" b="52137"/>
          <a:stretch/>
        </p:blipFill>
        <p:spPr>
          <a:xfrm flipH="1">
            <a:off x="-18255" y="6287294"/>
            <a:ext cx="9180512" cy="375428"/>
          </a:xfrm>
          <a:prstGeom prst="rect">
            <a:avLst/>
          </a:prstGeom>
        </p:spPr>
      </p:pic>
      <p:sp>
        <p:nvSpPr>
          <p:cNvPr id="22" name="Platshållare för text 21"/>
          <p:cNvSpPr>
            <a:spLocks noGrp="1"/>
          </p:cNvSpPr>
          <p:nvPr>
            <p:ph type="body" sz="quarter" idx="11" hasCustomPrompt="1"/>
          </p:nvPr>
        </p:nvSpPr>
        <p:spPr>
          <a:xfrm>
            <a:off x="5786446" y="6357958"/>
            <a:ext cx="2643187" cy="285750"/>
          </a:xfrm>
        </p:spPr>
        <p:txBody>
          <a:bodyPr wrap="none">
            <a:noAutofit/>
          </a:bodyPr>
          <a:lstStyle>
            <a:lvl1pPr algn="r">
              <a:buNone/>
              <a:defRPr sz="1400">
                <a:solidFill>
                  <a:schemeClr val="bg1"/>
                </a:solidFill>
                <a:latin typeface="Gill Sans MT" pitchFamily="34" charset="0"/>
              </a:defRPr>
            </a:lvl1pPr>
          </a:lstStyle>
          <a:p>
            <a:pPr lvl="0"/>
            <a:r>
              <a:rPr lang="sv-SE" dirty="0"/>
              <a:t>Ange namn på verksamheten</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platshållare">
    <p:spTree>
      <p:nvGrpSpPr>
        <p:cNvPr id="1" name=""/>
        <p:cNvGrpSpPr/>
        <p:nvPr/>
      </p:nvGrpSpPr>
      <p:grpSpPr>
        <a:xfrm>
          <a:off x="0" y="0"/>
          <a:ext cx="0" cy="0"/>
          <a:chOff x="0" y="0"/>
          <a:chExt cx="0" cy="0"/>
        </a:xfrm>
      </p:grpSpPr>
      <p:sp>
        <p:nvSpPr>
          <p:cNvPr id="11" name="Platshållare för innehåll 6"/>
          <p:cNvSpPr>
            <a:spLocks noGrp="1"/>
          </p:cNvSpPr>
          <p:nvPr>
            <p:ph sz="quarter" idx="10"/>
          </p:nvPr>
        </p:nvSpPr>
        <p:spPr>
          <a:xfrm>
            <a:off x="785787" y="2357430"/>
            <a:ext cx="3429024" cy="3286148"/>
          </a:xfrm>
        </p:spPr>
        <p:txBody>
          <a:bodyPr>
            <a:normAutofit/>
          </a:bodyPr>
          <a:lstStyle>
            <a:lvl1pPr>
              <a:defRPr sz="2000">
                <a:latin typeface="Gill Sans MT" pitchFamily="34" charset="0"/>
                <a:cs typeface="Times New Roman" pitchFamily="18" charset="0"/>
              </a:defRPr>
            </a:lvl1pPr>
            <a:lvl2pPr>
              <a:defRPr sz="1800">
                <a:latin typeface="Gill Sans MT" pitchFamily="34" charset="0"/>
                <a:cs typeface="Times New Roman" pitchFamily="18" charset="0"/>
              </a:defRPr>
            </a:lvl2pPr>
            <a:lvl3pPr>
              <a:defRPr sz="1800">
                <a:latin typeface="Times New Roman" pitchFamily="18" charset="0"/>
                <a:cs typeface="Times New Roman" pitchFamily="18" charset="0"/>
              </a:defRPr>
            </a:lvl3pPr>
            <a:lvl4pPr>
              <a:defRPr sz="1600">
                <a:latin typeface="Times New Roman" pitchFamily="18" charset="0"/>
                <a:cs typeface="Times New Roman" pitchFamily="18" charset="0"/>
              </a:defRPr>
            </a:lvl4pPr>
            <a:lvl5pPr>
              <a:defRPr sz="1600">
                <a:latin typeface="Times New Roman" pitchFamily="18" charset="0"/>
                <a:cs typeface="Times New Roman" pitchFamily="18" charset="0"/>
              </a:defRPr>
            </a:lvl5pPr>
          </a:lstStyle>
          <a:p>
            <a:pPr lvl="0"/>
            <a:r>
              <a:rPr lang="sv-SE"/>
              <a:t>Redigera format för bakgrundstext</a:t>
            </a:r>
          </a:p>
          <a:p>
            <a:pPr lvl="1"/>
            <a:r>
              <a:rPr lang="sv-SE"/>
              <a:t>Nivå två</a:t>
            </a:r>
          </a:p>
        </p:txBody>
      </p:sp>
      <p:sp>
        <p:nvSpPr>
          <p:cNvPr id="12" name="Rubrik 7"/>
          <p:cNvSpPr>
            <a:spLocks noGrp="1"/>
          </p:cNvSpPr>
          <p:nvPr>
            <p:ph type="title"/>
          </p:nvPr>
        </p:nvSpPr>
        <p:spPr>
          <a:xfrm>
            <a:off x="755576" y="1052736"/>
            <a:ext cx="8286808" cy="1143000"/>
          </a:xfrm>
        </p:spPr>
        <p:txBody>
          <a:bodyPr>
            <a:normAutofit/>
          </a:bodyPr>
          <a:lstStyle>
            <a:lvl1pPr algn="l">
              <a:defRPr sz="4800" b="1">
                <a:latin typeface="Gill Sans MT" pitchFamily="34" charset="0"/>
              </a:defRPr>
            </a:lvl1pPr>
          </a:lstStyle>
          <a:p>
            <a:r>
              <a:rPr lang="sv-SE"/>
              <a:t>Klicka här för att ändra format</a:t>
            </a:r>
            <a:endParaRPr lang="sv-SE" dirty="0"/>
          </a:p>
        </p:txBody>
      </p:sp>
      <p:sp>
        <p:nvSpPr>
          <p:cNvPr id="14" name="Platshållare för innehåll 6"/>
          <p:cNvSpPr>
            <a:spLocks noGrp="1"/>
          </p:cNvSpPr>
          <p:nvPr>
            <p:ph sz="quarter" idx="13"/>
          </p:nvPr>
        </p:nvSpPr>
        <p:spPr>
          <a:xfrm>
            <a:off x="5031408" y="2362528"/>
            <a:ext cx="3429024" cy="3286148"/>
          </a:xfrm>
        </p:spPr>
        <p:txBody>
          <a:bodyPr>
            <a:normAutofit/>
          </a:bodyPr>
          <a:lstStyle>
            <a:lvl1pPr>
              <a:defRPr sz="2000">
                <a:latin typeface="Gill Sans MT" pitchFamily="34" charset="0"/>
                <a:cs typeface="Times New Roman" pitchFamily="18" charset="0"/>
              </a:defRPr>
            </a:lvl1pPr>
            <a:lvl2pPr>
              <a:defRPr sz="1800">
                <a:latin typeface="Gill Sans MT" pitchFamily="34" charset="0"/>
                <a:cs typeface="Times New Roman" pitchFamily="18" charset="0"/>
              </a:defRPr>
            </a:lvl2pPr>
            <a:lvl3pPr>
              <a:defRPr sz="1800">
                <a:latin typeface="Times New Roman" pitchFamily="18" charset="0"/>
                <a:cs typeface="Times New Roman" pitchFamily="18" charset="0"/>
              </a:defRPr>
            </a:lvl3pPr>
            <a:lvl4pPr>
              <a:defRPr sz="1600">
                <a:latin typeface="Times New Roman" pitchFamily="18" charset="0"/>
                <a:cs typeface="Times New Roman" pitchFamily="18" charset="0"/>
              </a:defRPr>
            </a:lvl4pPr>
            <a:lvl5pPr>
              <a:defRPr sz="1600">
                <a:latin typeface="Times New Roman" pitchFamily="18" charset="0"/>
                <a:cs typeface="Times New Roman" pitchFamily="18" charset="0"/>
              </a:defRPr>
            </a:lvl5pPr>
          </a:lstStyle>
          <a:p>
            <a:pPr lvl="0"/>
            <a:r>
              <a:rPr lang="sv-SE"/>
              <a:t>Redigera format för bakgrundstext</a:t>
            </a:r>
          </a:p>
          <a:p>
            <a:pPr lvl="1"/>
            <a:r>
              <a:rPr lang="sv-SE"/>
              <a:t>Nivå två</a:t>
            </a: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0491" y="332656"/>
            <a:ext cx="1825245" cy="617131"/>
          </a:xfrm>
          <a:prstGeom prst="rect">
            <a:avLst/>
          </a:prstGeom>
        </p:spPr>
      </p:pic>
      <p:pic>
        <p:nvPicPr>
          <p:cNvPr id="8" name="Bildobjekt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2992" t="43266" r="361" b="52137"/>
          <a:stretch/>
        </p:blipFill>
        <p:spPr>
          <a:xfrm flipH="1">
            <a:off x="0" y="6307095"/>
            <a:ext cx="9180512" cy="375428"/>
          </a:xfrm>
          <a:prstGeom prst="rect">
            <a:avLst/>
          </a:prstGeom>
        </p:spPr>
      </p:pic>
      <p:sp>
        <p:nvSpPr>
          <p:cNvPr id="15" name="Platshållare för text 21"/>
          <p:cNvSpPr>
            <a:spLocks noGrp="1"/>
          </p:cNvSpPr>
          <p:nvPr>
            <p:ph type="body" sz="quarter" idx="11" hasCustomPrompt="1"/>
          </p:nvPr>
        </p:nvSpPr>
        <p:spPr>
          <a:xfrm>
            <a:off x="5786446" y="6357958"/>
            <a:ext cx="2643187" cy="285750"/>
          </a:xfrm>
        </p:spPr>
        <p:txBody>
          <a:bodyPr wrap="none">
            <a:noAutofit/>
          </a:bodyPr>
          <a:lstStyle>
            <a:lvl1pPr algn="r">
              <a:buNone/>
              <a:defRPr sz="1400">
                <a:solidFill>
                  <a:schemeClr val="bg1"/>
                </a:solidFill>
                <a:latin typeface="Gill Sans MT" pitchFamily="34" charset="0"/>
              </a:defRPr>
            </a:lvl1pPr>
          </a:lstStyle>
          <a:p>
            <a:pPr lvl="0"/>
            <a:r>
              <a:rPr lang="sv-SE" dirty="0"/>
              <a:t>Ange namn på verksamheten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BD319-C441-4740-BDB2-35E25C52CCE7}" type="datetimeFigureOut">
              <a:rPr lang="sv-SE" smtClean="0"/>
              <a:pPr/>
              <a:t>2021-03-01</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F0B53-9592-4779-891F-997228E46E01}"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ransition>
    <p:fade/>
  </p:transition>
  <p:txStyles>
    <p:titleStyle>
      <a:lvl1pPr algn="ctr" defTabSz="914400" rtl="0" eaLnBrk="1" latinLnBrk="0" hangingPunct="1">
        <a:spcBef>
          <a:spcPct val="0"/>
        </a:spcBef>
        <a:buNone/>
        <a:defRPr sz="4400" b="1" kern="1200">
          <a:solidFill>
            <a:schemeClr val="tx1"/>
          </a:solidFill>
          <a:latin typeface="GillSan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ill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ill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RDw4OpwQFMk&amp;feature=youtu.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linda.stenstrom@pitea.se" TargetMode="External"/><Relationship Id="rId2" Type="http://schemas.openxmlformats.org/officeDocument/2006/relationships/hyperlink" Target="http://www.pitea.se/employmentformigrants" TargetMode="External"/><Relationship Id="rId1" Type="http://schemas.openxmlformats.org/officeDocument/2006/relationships/slideLayout" Target="../slideLayouts/slideLayout2.xml"/><Relationship Id="rId4" Type="http://schemas.openxmlformats.org/officeDocument/2006/relationships/hyperlink" Target="mailto:ewa.karlssonsjolander@pitea.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FD7D2054-D6F1-4A50-B2E5-929EA90A0EDD}"/>
              </a:ext>
            </a:extLst>
          </p:cNvPr>
          <p:cNvSpPr>
            <a:spLocks noGrp="1"/>
          </p:cNvSpPr>
          <p:nvPr>
            <p:ph sz="quarter" idx="10"/>
          </p:nvPr>
        </p:nvSpPr>
        <p:spPr/>
        <p:txBody>
          <a:bodyPr/>
          <a:lstStyle/>
          <a:p>
            <a:r>
              <a:rPr lang="sv-SE" dirty="0">
                <a:hlinkClick r:id="rId2"/>
              </a:rPr>
              <a:t>Hälsningen – en film om bemötande och integration utanför arbetsplatsen (textad version) - YouTube</a:t>
            </a:r>
            <a:endParaRPr lang="sv-SE" dirty="0"/>
          </a:p>
        </p:txBody>
      </p:sp>
      <p:sp>
        <p:nvSpPr>
          <p:cNvPr id="3" name="Rubrik 2">
            <a:extLst>
              <a:ext uri="{FF2B5EF4-FFF2-40B4-BE49-F238E27FC236}">
                <a16:creationId xmlns:a16="http://schemas.microsoft.com/office/drawing/2014/main" id="{152FD34D-AB50-4F9A-87C2-C3304BFA3D4B}"/>
              </a:ext>
            </a:extLst>
          </p:cNvPr>
          <p:cNvSpPr>
            <a:spLocks noGrp="1"/>
          </p:cNvSpPr>
          <p:nvPr>
            <p:ph type="title"/>
          </p:nvPr>
        </p:nvSpPr>
        <p:spPr/>
        <p:txBody>
          <a:bodyPr/>
          <a:lstStyle/>
          <a:p>
            <a:r>
              <a:rPr lang="sv-SE" dirty="0"/>
              <a:t>Film Hälsningen</a:t>
            </a:r>
          </a:p>
        </p:txBody>
      </p:sp>
      <p:sp>
        <p:nvSpPr>
          <p:cNvPr id="4" name="Platshållare för text 3">
            <a:extLst>
              <a:ext uri="{FF2B5EF4-FFF2-40B4-BE49-F238E27FC236}">
                <a16:creationId xmlns:a16="http://schemas.microsoft.com/office/drawing/2014/main" id="{0781ED70-A6ED-4E75-BEF7-FFE0B6185ABF}"/>
              </a:ext>
            </a:extLst>
          </p:cNvPr>
          <p:cNvSpPr>
            <a:spLocks noGrp="1"/>
          </p:cNvSpPr>
          <p:nvPr>
            <p:ph type="body" sz="quarter" idx="11"/>
          </p:nvPr>
        </p:nvSpPr>
        <p:spPr/>
        <p:txBody>
          <a:bodyPr/>
          <a:lstStyle/>
          <a:p>
            <a:endParaRPr lang="sv-SE"/>
          </a:p>
        </p:txBody>
      </p:sp>
    </p:spTree>
    <p:extLst>
      <p:ext uri="{BB962C8B-B14F-4D97-AF65-F5344CB8AC3E}">
        <p14:creationId xmlns:p14="http://schemas.microsoft.com/office/powerpoint/2010/main" val="158929404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0"/>
          </p:nvPr>
        </p:nvSpPr>
        <p:spPr/>
        <p:txBody>
          <a:bodyPr>
            <a:normAutofit/>
          </a:bodyPr>
          <a:lstStyle/>
          <a:p>
            <a:pPr marL="0" indent="0" algn="ctr">
              <a:buNone/>
            </a:pPr>
            <a:r>
              <a:rPr lang="sv-SE" dirty="0"/>
              <a:t>”Språket är nyckeln. Behärskar jag språket blir det inga kulturella problem. Vi är alla olika. Och lika…”</a:t>
            </a:r>
          </a:p>
          <a:p>
            <a:pPr marL="0" indent="0" algn="ctr">
              <a:buNone/>
            </a:pPr>
            <a:endParaRPr lang="sv-SE" dirty="0"/>
          </a:p>
          <a:p>
            <a:pPr marL="0" indent="0" algn="ctr">
              <a:buNone/>
            </a:pPr>
            <a:r>
              <a:rPr lang="sv-SE" dirty="0"/>
              <a:t>”Jag har fått jobb på Stenvalls, men jag sa nej för att jag jobbade ensam och då lärde jag mig ingen svenska”</a:t>
            </a:r>
          </a:p>
          <a:p>
            <a:pPr marL="0" indent="0" algn="ctr">
              <a:buNone/>
            </a:pPr>
            <a:endParaRPr lang="sv-SE" dirty="0"/>
          </a:p>
          <a:p>
            <a:pPr marL="0" indent="0" algn="ctr">
              <a:buNone/>
            </a:pPr>
            <a:r>
              <a:rPr lang="sv-SE" dirty="0"/>
              <a:t>”Dokumentationen har varit en bra hjälp, man får det tydligt att man lärt sig”</a:t>
            </a:r>
          </a:p>
        </p:txBody>
      </p:sp>
      <p:sp>
        <p:nvSpPr>
          <p:cNvPr id="3" name="Rubrik 2"/>
          <p:cNvSpPr>
            <a:spLocks noGrp="1"/>
          </p:cNvSpPr>
          <p:nvPr>
            <p:ph type="title"/>
          </p:nvPr>
        </p:nvSpPr>
        <p:spPr/>
        <p:txBody>
          <a:bodyPr/>
          <a:lstStyle/>
          <a:p>
            <a:r>
              <a:rPr lang="sv-SE" dirty="0"/>
              <a:t>Employment for migrants</a:t>
            </a:r>
          </a:p>
        </p:txBody>
      </p:sp>
      <p:sp>
        <p:nvSpPr>
          <p:cNvPr id="4" name="Platshållare för text 3"/>
          <p:cNvSpPr>
            <a:spLocks noGrp="1"/>
          </p:cNvSpPr>
          <p:nvPr>
            <p:ph type="body" sz="quarter" idx="11"/>
          </p:nvPr>
        </p:nvSpPr>
        <p:spPr/>
        <p:txBody>
          <a:bodyPr/>
          <a:lstStyle/>
          <a:p>
            <a:endParaRPr lang="sv-SE" dirty="0"/>
          </a:p>
        </p:txBody>
      </p:sp>
      <p:pic>
        <p:nvPicPr>
          <p:cNvPr id="6" name="Bildobjekt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240805"/>
            <a:ext cx="936104" cy="731084"/>
          </a:xfrm>
          <a:prstGeom prst="rect">
            <a:avLst/>
          </a:prstGeom>
        </p:spPr>
      </p:pic>
    </p:spTree>
    <p:extLst>
      <p:ext uri="{BB962C8B-B14F-4D97-AF65-F5344CB8AC3E}">
        <p14:creationId xmlns:p14="http://schemas.microsoft.com/office/powerpoint/2010/main" val="252994714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Högerpil 21"/>
          <p:cNvSpPr/>
          <p:nvPr/>
        </p:nvSpPr>
        <p:spPr>
          <a:xfrm>
            <a:off x="959152" y="4811075"/>
            <a:ext cx="7800071" cy="270030"/>
          </a:xfrm>
          <a:prstGeom prst="rightArrow">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a:solidFill>
                  <a:schemeClr val="tx1"/>
                </a:solidFill>
              </a:rPr>
              <a:t>Transnationalitet</a:t>
            </a:r>
          </a:p>
        </p:txBody>
      </p:sp>
      <p:sp>
        <p:nvSpPr>
          <p:cNvPr id="23" name="Högerpil 22"/>
          <p:cNvSpPr/>
          <p:nvPr/>
        </p:nvSpPr>
        <p:spPr>
          <a:xfrm>
            <a:off x="959152" y="5223294"/>
            <a:ext cx="7800071" cy="252503"/>
          </a:xfrm>
          <a:prstGeom prst="rightArrow">
            <a:avLst/>
          </a:prstGeom>
          <a:solidFill>
            <a:schemeClr val="accent3">
              <a:lumMod val="40000"/>
              <a:lumOff val="60000"/>
            </a:schemeClr>
          </a:solidFill>
          <a:ln>
            <a:solidFill>
              <a:schemeClr val="accent3">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a:solidFill>
                  <a:schemeClr val="tx1"/>
                </a:solidFill>
              </a:rPr>
              <a:t>Horisontella</a:t>
            </a:r>
            <a:r>
              <a:rPr lang="sv-SE" sz="900" dirty="0"/>
              <a:t> </a:t>
            </a:r>
            <a:r>
              <a:rPr lang="sv-SE" sz="900" dirty="0">
                <a:solidFill>
                  <a:schemeClr val="tx1"/>
                </a:solidFill>
              </a:rPr>
              <a:t>principer</a:t>
            </a:r>
          </a:p>
        </p:txBody>
      </p:sp>
      <p:sp>
        <p:nvSpPr>
          <p:cNvPr id="4" name="Platshållare för text 3"/>
          <p:cNvSpPr>
            <a:spLocks noGrp="1"/>
          </p:cNvSpPr>
          <p:nvPr>
            <p:ph type="body" sz="quarter" idx="11"/>
          </p:nvPr>
        </p:nvSpPr>
        <p:spPr/>
        <p:txBody>
          <a:bodyPr/>
          <a:lstStyle/>
          <a:p>
            <a:endParaRPr lang="sv-SE" dirty="0"/>
          </a:p>
        </p:txBody>
      </p:sp>
      <p:pic>
        <p:nvPicPr>
          <p:cNvPr id="7" name="Bildobjekt 6"/>
          <p:cNvPicPr>
            <a:picLocks noChangeAspect="1"/>
          </p:cNvPicPr>
          <p:nvPr/>
        </p:nvPicPr>
        <p:blipFill>
          <a:blip r:embed="rId3"/>
          <a:stretch>
            <a:fillRect/>
          </a:stretch>
        </p:blipFill>
        <p:spPr>
          <a:xfrm>
            <a:off x="2291462" y="167117"/>
            <a:ext cx="864096" cy="806093"/>
          </a:xfrm>
          <a:prstGeom prst="rect">
            <a:avLst/>
          </a:prstGeom>
        </p:spPr>
      </p:pic>
      <p:sp>
        <p:nvSpPr>
          <p:cNvPr id="2" name="Ellips 1"/>
          <p:cNvSpPr/>
          <p:nvPr/>
        </p:nvSpPr>
        <p:spPr>
          <a:xfrm>
            <a:off x="3626207" y="2507558"/>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a:t>Implementerat arbetssätt och metoder så att fler utrikesfödda män och kvinnor får arbete inom vård och omsorg i Piteå kommun. </a:t>
            </a:r>
          </a:p>
        </p:txBody>
      </p:sp>
      <p:sp>
        <p:nvSpPr>
          <p:cNvPr id="5" name="Rektangel med rundade hörn 4"/>
          <p:cNvSpPr/>
          <p:nvPr/>
        </p:nvSpPr>
        <p:spPr>
          <a:xfrm>
            <a:off x="1911300" y="3975779"/>
            <a:ext cx="1674186" cy="685800"/>
          </a:xfrm>
          <a:prstGeom prst="roundRect">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825" dirty="0">
                <a:solidFill>
                  <a:schemeClr val="tx1"/>
                </a:solidFill>
              </a:rPr>
              <a:t>Stärkta förutsättningar för utrikesfödda kvinnor och män att arbeta inom vård och omsorg i Piteå kommun</a:t>
            </a:r>
          </a:p>
        </p:txBody>
      </p:sp>
      <p:sp>
        <p:nvSpPr>
          <p:cNvPr id="8" name="Rektangel med rundade hörn 7"/>
          <p:cNvSpPr/>
          <p:nvPr/>
        </p:nvSpPr>
        <p:spPr>
          <a:xfrm>
            <a:off x="3791144" y="3975779"/>
            <a:ext cx="1836204" cy="685800"/>
          </a:xfrm>
          <a:prstGeom prst="roundRect">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825" dirty="0">
                <a:solidFill>
                  <a:schemeClr val="tx1"/>
                </a:solidFill>
              </a:rPr>
              <a:t>Stärkta förutsättningar för medarbetare och chefer inom äldreomsorgen i Piteå kommun att handleda och anställa utrikesfödda män och kvinnor i sin verksamhet</a:t>
            </a:r>
          </a:p>
        </p:txBody>
      </p:sp>
      <p:sp>
        <p:nvSpPr>
          <p:cNvPr id="9" name="Rektangel med rundade hörn 8"/>
          <p:cNvSpPr/>
          <p:nvPr/>
        </p:nvSpPr>
        <p:spPr>
          <a:xfrm>
            <a:off x="5833005" y="3989213"/>
            <a:ext cx="1728192" cy="685800"/>
          </a:xfrm>
          <a:prstGeom prst="roundRect">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825" dirty="0">
                <a:solidFill>
                  <a:schemeClr val="tx1"/>
                </a:solidFill>
              </a:rPr>
              <a:t>Utvecklat äldreomsorgens organisation för kompetensförsörjning och handledning av praktikanter/nyanställd personal</a:t>
            </a:r>
          </a:p>
        </p:txBody>
      </p:sp>
      <p:sp>
        <p:nvSpPr>
          <p:cNvPr id="15" name="Rektangel med rundade hörn 14"/>
          <p:cNvSpPr/>
          <p:nvPr/>
        </p:nvSpPr>
        <p:spPr>
          <a:xfrm>
            <a:off x="7214300" y="3264006"/>
            <a:ext cx="1588013" cy="847818"/>
          </a:xfrm>
          <a:prstGeom prst="roundRect">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825" dirty="0">
                <a:solidFill>
                  <a:schemeClr val="tx1"/>
                </a:solidFill>
              </a:rPr>
              <a:t>Transnationellt mål:</a:t>
            </a:r>
          </a:p>
          <a:p>
            <a:r>
              <a:rPr lang="sv-SE" sz="825" dirty="0">
                <a:solidFill>
                  <a:schemeClr val="tx1"/>
                </a:solidFill>
              </a:rPr>
              <a:t>Utvecklat innovativa metoder som stärker utrikesföddas egenmakt och inkludering på arbetsmarknaden och inom utbildning</a:t>
            </a:r>
          </a:p>
        </p:txBody>
      </p:sp>
      <p:sp>
        <p:nvSpPr>
          <p:cNvPr id="16" name="textruta 15"/>
          <p:cNvSpPr txBox="1"/>
          <p:nvPr/>
        </p:nvSpPr>
        <p:spPr>
          <a:xfrm>
            <a:off x="94544" y="2058849"/>
            <a:ext cx="1296144" cy="300082"/>
          </a:xfrm>
          <a:prstGeom prst="rect">
            <a:avLst/>
          </a:prstGeom>
          <a:noFill/>
        </p:spPr>
        <p:txBody>
          <a:bodyPr wrap="square" rtlCol="0">
            <a:spAutoFit/>
          </a:bodyPr>
          <a:lstStyle/>
          <a:p>
            <a:r>
              <a:rPr lang="sv-SE" sz="1350" dirty="0"/>
              <a:t>Effekter</a:t>
            </a:r>
          </a:p>
        </p:txBody>
      </p:sp>
      <p:sp>
        <p:nvSpPr>
          <p:cNvPr id="18" name="textruta 17"/>
          <p:cNvSpPr txBox="1"/>
          <p:nvPr/>
        </p:nvSpPr>
        <p:spPr>
          <a:xfrm>
            <a:off x="87350" y="2996338"/>
            <a:ext cx="1296144" cy="300082"/>
          </a:xfrm>
          <a:prstGeom prst="rect">
            <a:avLst/>
          </a:prstGeom>
          <a:noFill/>
        </p:spPr>
        <p:txBody>
          <a:bodyPr wrap="square" rtlCol="0">
            <a:spAutoFit/>
          </a:bodyPr>
          <a:lstStyle/>
          <a:p>
            <a:r>
              <a:rPr lang="sv-SE" sz="1350" dirty="0"/>
              <a:t>Projektmål</a:t>
            </a:r>
          </a:p>
        </p:txBody>
      </p:sp>
      <p:sp>
        <p:nvSpPr>
          <p:cNvPr id="19" name="textruta 18"/>
          <p:cNvSpPr txBox="1"/>
          <p:nvPr/>
        </p:nvSpPr>
        <p:spPr>
          <a:xfrm>
            <a:off x="89502" y="4131078"/>
            <a:ext cx="810090" cy="300082"/>
          </a:xfrm>
          <a:prstGeom prst="rect">
            <a:avLst/>
          </a:prstGeom>
          <a:noFill/>
        </p:spPr>
        <p:txBody>
          <a:bodyPr wrap="square" rtlCol="0">
            <a:spAutoFit/>
          </a:bodyPr>
          <a:lstStyle/>
          <a:p>
            <a:r>
              <a:rPr lang="sv-SE" sz="1350" dirty="0"/>
              <a:t>Delmål</a:t>
            </a:r>
          </a:p>
        </p:txBody>
      </p:sp>
      <p:sp>
        <p:nvSpPr>
          <p:cNvPr id="3" name="Moln 2"/>
          <p:cNvSpPr/>
          <p:nvPr/>
        </p:nvSpPr>
        <p:spPr>
          <a:xfrm>
            <a:off x="2051720" y="1801377"/>
            <a:ext cx="1557152" cy="885715"/>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25" dirty="0">
                <a:solidFill>
                  <a:schemeClr val="tx1"/>
                </a:solidFill>
              </a:rPr>
              <a:t>Minskad arbetslöshet bland utrikesfödda kvinnor och män i Piteå </a:t>
            </a:r>
          </a:p>
        </p:txBody>
      </p:sp>
      <p:sp>
        <p:nvSpPr>
          <p:cNvPr id="10" name="Moln 9"/>
          <p:cNvSpPr/>
          <p:nvPr/>
        </p:nvSpPr>
        <p:spPr>
          <a:xfrm>
            <a:off x="3585486" y="908720"/>
            <a:ext cx="1381737" cy="892657"/>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25" dirty="0">
                <a:solidFill>
                  <a:schemeClr val="tx1"/>
                </a:solidFill>
              </a:rPr>
              <a:t>Tydligare väg in till arbete inom vård och omsorg i kommunen  </a:t>
            </a:r>
          </a:p>
        </p:txBody>
      </p:sp>
      <p:sp>
        <p:nvSpPr>
          <p:cNvPr id="17" name="Moln 16"/>
          <p:cNvSpPr/>
          <p:nvPr/>
        </p:nvSpPr>
        <p:spPr>
          <a:xfrm>
            <a:off x="6516216" y="1710114"/>
            <a:ext cx="1603902" cy="990704"/>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25" dirty="0">
                <a:solidFill>
                  <a:schemeClr val="tx1"/>
                </a:solidFill>
              </a:rPr>
              <a:t>Bidragit till  kompetensförsörjningen och ett mer hållbart  arbetsliv för medarbetare</a:t>
            </a:r>
          </a:p>
        </p:txBody>
      </p:sp>
      <p:sp>
        <p:nvSpPr>
          <p:cNvPr id="20" name="Moln 19"/>
          <p:cNvSpPr/>
          <p:nvPr/>
        </p:nvSpPr>
        <p:spPr>
          <a:xfrm>
            <a:off x="4967223" y="1426954"/>
            <a:ext cx="1324049" cy="830795"/>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25" dirty="0">
                <a:solidFill>
                  <a:schemeClr val="tx1"/>
                </a:solidFill>
              </a:rPr>
              <a:t>Förhöjd integrering och mångfald på arbetsplatsen</a:t>
            </a:r>
          </a:p>
        </p:txBody>
      </p:sp>
    </p:spTree>
    <p:extLst>
      <p:ext uri="{BB962C8B-B14F-4D97-AF65-F5344CB8AC3E}">
        <p14:creationId xmlns:p14="http://schemas.microsoft.com/office/powerpoint/2010/main" val="277841636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quarter" idx="11"/>
          </p:nvPr>
        </p:nvSpPr>
        <p:spPr/>
        <p:txBody>
          <a:bodyPr/>
          <a:lstStyle/>
          <a:p>
            <a:endParaRPr lang="sv-SE" dirty="0"/>
          </a:p>
        </p:txBody>
      </p:sp>
      <p:sp>
        <p:nvSpPr>
          <p:cNvPr id="2" name="Ellips 1"/>
          <p:cNvSpPr/>
          <p:nvPr/>
        </p:nvSpPr>
        <p:spPr>
          <a:xfrm>
            <a:off x="183904" y="3563702"/>
            <a:ext cx="1100085" cy="603952"/>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sv-SE" sz="900" dirty="0">
                <a:solidFill>
                  <a:schemeClr val="tx1"/>
                </a:solidFill>
                <a:latin typeface="Calibri"/>
              </a:rPr>
              <a:t>Deltagare rekryteras till projektet av matchare</a:t>
            </a:r>
          </a:p>
        </p:txBody>
      </p:sp>
      <p:sp>
        <p:nvSpPr>
          <p:cNvPr id="5" name="Rektangel med rundade hörn 4"/>
          <p:cNvSpPr/>
          <p:nvPr/>
        </p:nvSpPr>
        <p:spPr>
          <a:xfrm>
            <a:off x="1827314" y="3468856"/>
            <a:ext cx="1046412" cy="729622"/>
          </a:xfrm>
          <a:prstGeom prst="roundRect">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685800">
              <a:defRPr/>
            </a:pPr>
            <a:r>
              <a:rPr lang="sv-SE" sz="1050" dirty="0">
                <a:solidFill>
                  <a:schemeClr val="tx1"/>
                </a:solidFill>
                <a:latin typeface="Calibri"/>
              </a:rPr>
              <a:t>Matchare</a:t>
            </a:r>
            <a:endParaRPr lang="sv-SE" sz="825" i="1" dirty="0">
              <a:solidFill>
                <a:schemeClr val="tx1"/>
              </a:solidFill>
              <a:latin typeface="Calibri"/>
            </a:endParaRPr>
          </a:p>
          <a:p>
            <a:pPr marL="128588" indent="-128588" defTabSz="685800">
              <a:buFontTx/>
              <a:buChar char="-"/>
              <a:defRPr/>
            </a:pPr>
            <a:r>
              <a:rPr lang="sv-SE" sz="825" i="1" dirty="0">
                <a:solidFill>
                  <a:schemeClr val="tx1"/>
                </a:solidFill>
                <a:latin typeface="Calibri"/>
              </a:rPr>
              <a:t>Informerar om projektet</a:t>
            </a:r>
          </a:p>
          <a:p>
            <a:pPr marL="128588" indent="-128588" defTabSz="685800">
              <a:buFontTx/>
              <a:buChar char="-"/>
              <a:defRPr/>
            </a:pPr>
            <a:r>
              <a:rPr lang="sv-SE" sz="825" i="1" dirty="0">
                <a:solidFill>
                  <a:schemeClr val="tx1"/>
                </a:solidFill>
                <a:latin typeface="Calibri"/>
              </a:rPr>
              <a:t>Gör kartläggning</a:t>
            </a:r>
          </a:p>
        </p:txBody>
      </p:sp>
      <p:sp>
        <p:nvSpPr>
          <p:cNvPr id="12" name="Rektangel med rundade hörn 11"/>
          <p:cNvSpPr/>
          <p:nvPr/>
        </p:nvSpPr>
        <p:spPr>
          <a:xfrm>
            <a:off x="5470897" y="1172993"/>
            <a:ext cx="1420586" cy="1239392"/>
          </a:xfrm>
          <a:prstGeom prst="roundRect">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685800">
              <a:defRPr/>
            </a:pPr>
            <a:r>
              <a:rPr lang="sv-SE" sz="1050" dirty="0">
                <a:solidFill>
                  <a:schemeClr val="tx1"/>
                </a:solidFill>
                <a:latin typeface="Calibri"/>
              </a:rPr>
              <a:t>Vägledare dokumentation och språkstödjare</a:t>
            </a:r>
            <a:endParaRPr lang="sv-SE" sz="825" i="1" dirty="0">
              <a:solidFill>
                <a:schemeClr val="tx1"/>
              </a:solidFill>
              <a:latin typeface="Calibri"/>
            </a:endParaRPr>
          </a:p>
          <a:p>
            <a:pPr marL="128588" indent="-128588" defTabSz="685800">
              <a:buFontTx/>
              <a:buChar char="-"/>
              <a:defRPr/>
            </a:pPr>
            <a:r>
              <a:rPr lang="sv-SE" sz="825" i="1" dirty="0">
                <a:solidFill>
                  <a:schemeClr val="tx1"/>
                </a:solidFill>
                <a:latin typeface="Calibri"/>
              </a:rPr>
              <a:t>Gör uppföljningar på arbetsplatsen gällande utveckling av språk- och arbetsuppgifter</a:t>
            </a:r>
          </a:p>
        </p:txBody>
      </p:sp>
      <p:sp>
        <p:nvSpPr>
          <p:cNvPr id="14" name="Rektangel med rundade hörn 13"/>
          <p:cNvSpPr/>
          <p:nvPr/>
        </p:nvSpPr>
        <p:spPr>
          <a:xfrm>
            <a:off x="3674798" y="3468856"/>
            <a:ext cx="1145319" cy="702346"/>
          </a:xfrm>
          <a:prstGeom prst="roundRect">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685800">
              <a:defRPr/>
            </a:pPr>
            <a:r>
              <a:rPr lang="sv-SE" sz="1050" dirty="0">
                <a:solidFill>
                  <a:schemeClr val="tx1"/>
                </a:solidFill>
                <a:latin typeface="Calibri"/>
              </a:rPr>
              <a:t>Studiebesök på arbetsplatsen och träffar handledare</a:t>
            </a:r>
            <a:endParaRPr lang="sv-SE" sz="900" i="1" dirty="0">
              <a:solidFill>
                <a:schemeClr val="tx1"/>
              </a:solidFill>
              <a:latin typeface="Calibri"/>
            </a:endParaRPr>
          </a:p>
        </p:txBody>
      </p:sp>
      <p:sp>
        <p:nvSpPr>
          <p:cNvPr id="15" name="Rektangel med rundade hörn diagonalt 14"/>
          <p:cNvSpPr/>
          <p:nvPr/>
        </p:nvSpPr>
        <p:spPr>
          <a:xfrm>
            <a:off x="5683534" y="3531118"/>
            <a:ext cx="995315" cy="634776"/>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defTabSz="685800">
              <a:defRPr/>
            </a:pPr>
            <a:r>
              <a:rPr lang="sv-SE" sz="1350" dirty="0">
                <a:solidFill>
                  <a:schemeClr val="tx1"/>
                </a:solidFill>
                <a:latin typeface="Calibri"/>
              </a:rPr>
              <a:t>Praktik</a:t>
            </a:r>
          </a:p>
        </p:txBody>
      </p:sp>
      <p:sp>
        <p:nvSpPr>
          <p:cNvPr id="16" name="Ellips 15"/>
          <p:cNvSpPr/>
          <p:nvPr/>
        </p:nvSpPr>
        <p:spPr>
          <a:xfrm>
            <a:off x="6490085" y="2534773"/>
            <a:ext cx="1067818" cy="4820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sv-SE" sz="1050" dirty="0">
                <a:solidFill>
                  <a:prstClr val="black"/>
                </a:solidFill>
                <a:latin typeface="Calibri"/>
              </a:rPr>
              <a:t>Vägledare</a:t>
            </a:r>
          </a:p>
        </p:txBody>
      </p:sp>
      <p:sp>
        <p:nvSpPr>
          <p:cNvPr id="17" name="Ellips 16"/>
          <p:cNvSpPr/>
          <p:nvPr/>
        </p:nvSpPr>
        <p:spPr>
          <a:xfrm>
            <a:off x="4716016" y="2555148"/>
            <a:ext cx="1109531" cy="46164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sv-SE" sz="1050" dirty="0">
                <a:solidFill>
                  <a:prstClr val="black"/>
                </a:solidFill>
                <a:latin typeface="Calibri"/>
              </a:rPr>
              <a:t>Språkstöd</a:t>
            </a:r>
          </a:p>
        </p:txBody>
      </p:sp>
      <p:sp>
        <p:nvSpPr>
          <p:cNvPr id="18" name="Ellips 17"/>
          <p:cNvSpPr/>
          <p:nvPr/>
        </p:nvSpPr>
        <p:spPr>
          <a:xfrm>
            <a:off x="5683532" y="4770298"/>
            <a:ext cx="995315" cy="46243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sv-SE" sz="1350" dirty="0">
                <a:solidFill>
                  <a:prstClr val="black"/>
                </a:solidFill>
                <a:latin typeface="Calibri"/>
              </a:rPr>
              <a:t>Handledare</a:t>
            </a:r>
          </a:p>
        </p:txBody>
      </p:sp>
      <p:sp>
        <p:nvSpPr>
          <p:cNvPr id="19" name="Rektangel med rundade hörn 18"/>
          <p:cNvSpPr/>
          <p:nvPr/>
        </p:nvSpPr>
        <p:spPr>
          <a:xfrm>
            <a:off x="7557903" y="3548289"/>
            <a:ext cx="1015205" cy="634776"/>
          </a:xfrm>
          <a:prstGeom prst="roundRect">
            <a:avLst/>
          </a:prstGeom>
          <a:solidFill>
            <a:schemeClr val="accent3">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685800">
              <a:defRPr/>
            </a:pPr>
            <a:r>
              <a:rPr lang="sv-SE" sz="1350" dirty="0">
                <a:solidFill>
                  <a:schemeClr val="tx1"/>
                </a:solidFill>
                <a:latin typeface="Calibri"/>
              </a:rPr>
              <a:t>Arbete/studier</a:t>
            </a:r>
          </a:p>
        </p:txBody>
      </p:sp>
      <p:sp>
        <p:nvSpPr>
          <p:cNvPr id="20" name="Högerpil 19"/>
          <p:cNvSpPr/>
          <p:nvPr/>
        </p:nvSpPr>
        <p:spPr>
          <a:xfrm>
            <a:off x="3152070" y="3723511"/>
            <a:ext cx="182042" cy="2499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21" name="Högerpil 20"/>
          <p:cNvSpPr/>
          <p:nvPr/>
        </p:nvSpPr>
        <p:spPr>
          <a:xfrm>
            <a:off x="5147202" y="3754769"/>
            <a:ext cx="182042" cy="2499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23" name="Högerpil 22"/>
          <p:cNvSpPr/>
          <p:nvPr/>
        </p:nvSpPr>
        <p:spPr>
          <a:xfrm>
            <a:off x="7074700" y="3754769"/>
            <a:ext cx="182042" cy="2499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31" name="Vänster-höger-pil 30"/>
          <p:cNvSpPr/>
          <p:nvPr/>
        </p:nvSpPr>
        <p:spPr>
          <a:xfrm rot="13721709">
            <a:off x="5667778" y="3160533"/>
            <a:ext cx="362656" cy="12216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33" name="Vänster-höger-pil 32"/>
          <p:cNvSpPr/>
          <p:nvPr/>
        </p:nvSpPr>
        <p:spPr>
          <a:xfrm rot="7890739">
            <a:off x="6325741" y="3165055"/>
            <a:ext cx="373779" cy="1131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35" name="Vänster-höger-pil 34"/>
          <p:cNvSpPr/>
          <p:nvPr/>
        </p:nvSpPr>
        <p:spPr>
          <a:xfrm>
            <a:off x="6014679" y="2757905"/>
            <a:ext cx="286274" cy="9669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36" name="Vänster-höger-pil 35"/>
          <p:cNvSpPr/>
          <p:nvPr/>
        </p:nvSpPr>
        <p:spPr>
          <a:xfrm rot="5400000">
            <a:off x="6016526" y="4410616"/>
            <a:ext cx="329328" cy="1026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32" name="Högerpil 31"/>
          <p:cNvSpPr/>
          <p:nvPr/>
        </p:nvSpPr>
        <p:spPr>
          <a:xfrm>
            <a:off x="1413281" y="3756095"/>
            <a:ext cx="182042" cy="2499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sv-SE" sz="1350">
              <a:solidFill>
                <a:prstClr val="white"/>
              </a:solidFill>
              <a:latin typeface="Calibri"/>
            </a:endParaRPr>
          </a:p>
        </p:txBody>
      </p:sp>
      <p:sp>
        <p:nvSpPr>
          <p:cNvPr id="22" name="Rubrik 2"/>
          <p:cNvSpPr>
            <a:spLocks noGrp="1"/>
          </p:cNvSpPr>
          <p:nvPr>
            <p:ph type="title"/>
          </p:nvPr>
        </p:nvSpPr>
        <p:spPr>
          <a:xfrm>
            <a:off x="183904" y="1064493"/>
            <a:ext cx="5508104" cy="857250"/>
          </a:xfrm>
        </p:spPr>
        <p:txBody>
          <a:bodyPr>
            <a:normAutofit fontScale="90000"/>
          </a:bodyPr>
          <a:lstStyle/>
          <a:p>
            <a:r>
              <a:rPr lang="sv-SE" sz="3200" dirty="0"/>
              <a:t>Arbetsmetod/genomförande</a:t>
            </a:r>
          </a:p>
        </p:txBody>
      </p:sp>
      <p:pic>
        <p:nvPicPr>
          <p:cNvPr id="24" name="Bildobjekt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240805"/>
            <a:ext cx="936104" cy="731084"/>
          </a:xfrm>
          <a:prstGeom prst="rect">
            <a:avLst/>
          </a:prstGeom>
        </p:spPr>
      </p:pic>
    </p:spTree>
    <p:extLst>
      <p:ext uri="{BB962C8B-B14F-4D97-AF65-F5344CB8AC3E}">
        <p14:creationId xmlns:p14="http://schemas.microsoft.com/office/powerpoint/2010/main" val="409036824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0"/>
          </p:nvPr>
        </p:nvSpPr>
        <p:spPr>
          <a:xfrm>
            <a:off x="683568" y="1916832"/>
            <a:ext cx="7572428" cy="3286148"/>
          </a:xfrm>
        </p:spPr>
        <p:txBody>
          <a:bodyPr>
            <a:normAutofit/>
          </a:bodyPr>
          <a:lstStyle/>
          <a:p>
            <a:pPr marL="0" indent="0" algn="ctr">
              <a:buNone/>
            </a:pPr>
            <a:r>
              <a:rPr lang="sv-SE" dirty="0"/>
              <a:t>”Det är stor skillnad nu hur medarbetare är med. Man är med på banan och förstår att det är en kollega. Stor skillnad. Men mycket jobb kvar, att de kan gå in och hjälpa till…”</a:t>
            </a:r>
          </a:p>
          <a:p>
            <a:pPr marL="0" indent="0" algn="ctr">
              <a:buNone/>
            </a:pPr>
            <a:endParaRPr lang="sv-SE" dirty="0"/>
          </a:p>
          <a:p>
            <a:pPr marL="0" indent="0" algn="ctr">
              <a:buNone/>
            </a:pPr>
            <a:r>
              <a:rPr lang="sv-SE" dirty="0"/>
              <a:t>”Vi har fått in tanken att vi inte kan säga att folk inte är bra, utan vi får se till att de blir bra, en grundsyn på människan”</a:t>
            </a:r>
          </a:p>
          <a:p>
            <a:pPr marL="0" indent="0" algn="ctr">
              <a:buNone/>
            </a:pPr>
            <a:endParaRPr lang="sv-SE" dirty="0"/>
          </a:p>
        </p:txBody>
      </p:sp>
      <p:sp>
        <p:nvSpPr>
          <p:cNvPr id="4" name="Platshållare för text 3"/>
          <p:cNvSpPr>
            <a:spLocks noGrp="1"/>
          </p:cNvSpPr>
          <p:nvPr>
            <p:ph type="body" sz="quarter" idx="11"/>
          </p:nvPr>
        </p:nvSpPr>
        <p:spPr/>
        <p:txBody>
          <a:bodyPr/>
          <a:lstStyle/>
          <a:p>
            <a:endParaRPr lang="sv-SE" dirty="0"/>
          </a:p>
        </p:txBody>
      </p:sp>
      <p:pic>
        <p:nvPicPr>
          <p:cNvPr id="6" name="Bildobjekt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240805"/>
            <a:ext cx="936104" cy="731084"/>
          </a:xfrm>
          <a:prstGeom prst="rect">
            <a:avLst/>
          </a:prstGeom>
        </p:spPr>
      </p:pic>
    </p:spTree>
    <p:extLst>
      <p:ext uri="{BB962C8B-B14F-4D97-AF65-F5344CB8AC3E}">
        <p14:creationId xmlns:p14="http://schemas.microsoft.com/office/powerpoint/2010/main" val="253712631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0"/>
          </p:nvPr>
        </p:nvSpPr>
        <p:spPr/>
        <p:txBody>
          <a:bodyPr>
            <a:normAutofit/>
          </a:bodyPr>
          <a:lstStyle/>
          <a:p>
            <a:r>
              <a:rPr lang="sv-SE" dirty="0"/>
              <a:t>Introduktion subventionerad anställning – tid för att introduceras, 13 deltagare</a:t>
            </a:r>
          </a:p>
          <a:p>
            <a:r>
              <a:rPr lang="sv-SE" dirty="0"/>
              <a:t>Attityder och förhållningssätt</a:t>
            </a:r>
          </a:p>
          <a:p>
            <a:r>
              <a:rPr lang="sv-SE" dirty="0"/>
              <a:t>Handledarrollen samt övriga roller på arbetsplatsen</a:t>
            </a:r>
          </a:p>
          <a:p>
            <a:r>
              <a:rPr lang="sv-SE" dirty="0"/>
              <a:t>Metodbok</a:t>
            </a:r>
          </a:p>
          <a:p>
            <a:r>
              <a:rPr lang="sv-SE" dirty="0"/>
              <a:t>Stödfunktioner och uppföljning</a:t>
            </a:r>
          </a:p>
          <a:p>
            <a:r>
              <a:rPr lang="sv-SE" dirty="0"/>
              <a:t>Differentiering av arbetsuppgifter</a:t>
            </a:r>
          </a:p>
          <a:p>
            <a:r>
              <a:rPr lang="sv-SE" dirty="0"/>
              <a:t>Samordning och karriärplanering för deltagare</a:t>
            </a:r>
          </a:p>
          <a:p>
            <a:endParaRPr lang="sv-SE" dirty="0"/>
          </a:p>
        </p:txBody>
      </p:sp>
      <p:sp>
        <p:nvSpPr>
          <p:cNvPr id="3" name="Rubrik 2"/>
          <p:cNvSpPr>
            <a:spLocks noGrp="1"/>
          </p:cNvSpPr>
          <p:nvPr>
            <p:ph type="title"/>
          </p:nvPr>
        </p:nvSpPr>
        <p:spPr/>
        <p:txBody>
          <a:bodyPr/>
          <a:lstStyle/>
          <a:p>
            <a:r>
              <a:rPr lang="sv-SE" dirty="0"/>
              <a:t>Resultat/lärdomar</a:t>
            </a:r>
          </a:p>
        </p:txBody>
      </p:sp>
      <p:sp>
        <p:nvSpPr>
          <p:cNvPr id="4" name="Platshållare för text 3"/>
          <p:cNvSpPr>
            <a:spLocks noGrp="1"/>
          </p:cNvSpPr>
          <p:nvPr>
            <p:ph type="body" sz="quarter" idx="11"/>
          </p:nvPr>
        </p:nvSpPr>
        <p:spPr/>
        <p:txBody>
          <a:bodyPr/>
          <a:lstStyle/>
          <a:p>
            <a:endParaRPr lang="sv-SE" dirty="0"/>
          </a:p>
        </p:txBody>
      </p:sp>
      <p:pic>
        <p:nvPicPr>
          <p:cNvPr id="6" name="Bildobjekt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240805"/>
            <a:ext cx="936104" cy="731084"/>
          </a:xfrm>
          <a:prstGeom prst="rect">
            <a:avLst/>
          </a:prstGeom>
        </p:spPr>
      </p:pic>
    </p:spTree>
    <p:extLst>
      <p:ext uri="{BB962C8B-B14F-4D97-AF65-F5344CB8AC3E}">
        <p14:creationId xmlns:p14="http://schemas.microsoft.com/office/powerpoint/2010/main" val="29192765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innehåll 6">
            <a:extLst>
              <a:ext uri="{FF2B5EF4-FFF2-40B4-BE49-F238E27FC236}">
                <a16:creationId xmlns:a16="http://schemas.microsoft.com/office/drawing/2014/main" id="{3B606334-6754-422D-A0D9-258977773514}"/>
              </a:ext>
            </a:extLst>
          </p:cNvPr>
          <p:cNvPicPr>
            <a:picLocks noGrp="1" noChangeAspect="1"/>
          </p:cNvPicPr>
          <p:nvPr>
            <p:ph sz="quarter" idx="10"/>
          </p:nvPr>
        </p:nvPicPr>
        <p:blipFill>
          <a:blip r:embed="rId3"/>
          <a:stretch>
            <a:fillRect/>
          </a:stretch>
        </p:blipFill>
        <p:spPr>
          <a:xfrm>
            <a:off x="2063632" y="2357438"/>
            <a:ext cx="5016736" cy="3286125"/>
          </a:xfrm>
        </p:spPr>
      </p:pic>
      <p:sp>
        <p:nvSpPr>
          <p:cNvPr id="3" name="Rubrik 2"/>
          <p:cNvSpPr>
            <a:spLocks noGrp="1"/>
          </p:cNvSpPr>
          <p:nvPr>
            <p:ph type="title"/>
          </p:nvPr>
        </p:nvSpPr>
        <p:spPr/>
        <p:txBody>
          <a:bodyPr/>
          <a:lstStyle/>
          <a:p>
            <a:r>
              <a:rPr lang="sv-SE" dirty="0"/>
              <a:t>Metodboken</a:t>
            </a:r>
          </a:p>
        </p:txBody>
      </p:sp>
      <p:sp>
        <p:nvSpPr>
          <p:cNvPr id="4" name="Platshållare för text 3"/>
          <p:cNvSpPr>
            <a:spLocks noGrp="1"/>
          </p:cNvSpPr>
          <p:nvPr>
            <p:ph type="body" sz="quarter" idx="11"/>
          </p:nvPr>
        </p:nvSpPr>
        <p:spPr/>
        <p:txBody>
          <a:bodyPr/>
          <a:lstStyle/>
          <a:p>
            <a:endParaRPr lang="sv-SE" dirty="0"/>
          </a:p>
        </p:txBody>
      </p:sp>
      <p:pic>
        <p:nvPicPr>
          <p:cNvPr id="6" name="Bildobjekt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39752" y="240805"/>
            <a:ext cx="936104" cy="731084"/>
          </a:xfrm>
          <a:prstGeom prst="rect">
            <a:avLst/>
          </a:prstGeom>
        </p:spPr>
      </p:pic>
    </p:spTree>
    <p:extLst>
      <p:ext uri="{BB962C8B-B14F-4D97-AF65-F5344CB8AC3E}">
        <p14:creationId xmlns:p14="http://schemas.microsoft.com/office/powerpoint/2010/main" val="363323334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751482" y="953261"/>
            <a:ext cx="8286808" cy="1143000"/>
          </a:xfrm>
        </p:spPr>
        <p:txBody>
          <a:bodyPr/>
          <a:lstStyle/>
          <a:p>
            <a:r>
              <a:rPr lang="sv-SE" dirty="0"/>
              <a:t>Implementering</a:t>
            </a:r>
          </a:p>
        </p:txBody>
      </p:sp>
      <p:sp>
        <p:nvSpPr>
          <p:cNvPr id="4" name="Platshållare för text 3"/>
          <p:cNvSpPr>
            <a:spLocks noGrp="1"/>
          </p:cNvSpPr>
          <p:nvPr>
            <p:ph type="body" sz="quarter" idx="11"/>
          </p:nvPr>
        </p:nvSpPr>
        <p:spPr/>
        <p:txBody>
          <a:bodyPr/>
          <a:lstStyle/>
          <a:p>
            <a:endParaRPr lang="sv-SE" dirty="0"/>
          </a:p>
        </p:txBody>
      </p:sp>
      <p:pic>
        <p:nvPicPr>
          <p:cNvPr id="6" name="Bildobjekt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240805"/>
            <a:ext cx="936104" cy="731084"/>
          </a:xfrm>
          <a:prstGeom prst="rect">
            <a:avLst/>
          </a:prstGeom>
        </p:spPr>
      </p:pic>
      <p:sp>
        <p:nvSpPr>
          <p:cNvPr id="5" name="Platshållare för innehåll 4">
            <a:extLst>
              <a:ext uri="{FF2B5EF4-FFF2-40B4-BE49-F238E27FC236}">
                <a16:creationId xmlns:a16="http://schemas.microsoft.com/office/drawing/2014/main" id="{194E6F76-3E44-4E9C-BD6A-FBB388059FD7}"/>
              </a:ext>
            </a:extLst>
          </p:cNvPr>
          <p:cNvSpPr>
            <a:spLocks noGrp="1"/>
          </p:cNvSpPr>
          <p:nvPr>
            <p:ph sz="quarter" idx="10"/>
          </p:nvPr>
        </p:nvSpPr>
        <p:spPr/>
        <p:txBody>
          <a:bodyPr/>
          <a:lstStyle/>
          <a:p>
            <a:pPr marL="0" indent="0" algn="ctr">
              <a:buNone/>
            </a:pPr>
            <a:r>
              <a:rPr lang="sv-SE" dirty="0"/>
              <a:t>”Projektet har levererat och nu är det upp till oss att se till att det tas omhand. ”</a:t>
            </a:r>
          </a:p>
          <a:p>
            <a:pPr marL="0" indent="0" algn="ctr">
              <a:buNone/>
            </a:pPr>
            <a:endParaRPr lang="sv-SE" dirty="0"/>
          </a:p>
          <a:p>
            <a:pPr marL="0" indent="0" algn="ctr">
              <a:buNone/>
            </a:pPr>
            <a:r>
              <a:rPr lang="sv-SE" dirty="0"/>
              <a:t>”Utmaningen är hela tiden att implementera det i ett större perspektiv. Hur ska man intressera de som inte varit med och sett utvecklingen. Hur ska man komma förbi de hinder som finns. Kommunikation i en stor organisation är en kritisk punkt…”</a:t>
            </a:r>
          </a:p>
        </p:txBody>
      </p:sp>
    </p:spTree>
    <p:extLst>
      <p:ext uri="{BB962C8B-B14F-4D97-AF65-F5344CB8AC3E}">
        <p14:creationId xmlns:p14="http://schemas.microsoft.com/office/powerpoint/2010/main" val="85381168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CC4A5B4-0A0C-4CC7-9633-E3A0A7876C92}"/>
              </a:ext>
            </a:extLst>
          </p:cNvPr>
          <p:cNvSpPr>
            <a:spLocks noGrp="1"/>
          </p:cNvSpPr>
          <p:nvPr>
            <p:ph sz="quarter" idx="10"/>
          </p:nvPr>
        </p:nvSpPr>
        <p:spPr/>
        <p:txBody>
          <a:bodyPr/>
          <a:lstStyle/>
          <a:p>
            <a:pPr marL="0" indent="0">
              <a:buNone/>
            </a:pPr>
            <a:r>
              <a:rPr lang="sv-SE" dirty="0"/>
              <a:t>Projektets hemsida </a:t>
            </a:r>
            <a:r>
              <a:rPr lang="sv-SE" dirty="0">
                <a:hlinkClick r:id="rId2"/>
              </a:rPr>
              <a:t>www.pitea.se/employmentformigrants</a:t>
            </a:r>
            <a:r>
              <a:rPr lang="sv-SE" dirty="0"/>
              <a:t> </a:t>
            </a:r>
          </a:p>
          <a:p>
            <a:endParaRPr lang="sv-SE" dirty="0"/>
          </a:p>
          <a:p>
            <a:pPr marL="0" indent="0">
              <a:buNone/>
            </a:pPr>
            <a:r>
              <a:rPr lang="sv-SE" dirty="0"/>
              <a:t>Linda Stenström, projektledare</a:t>
            </a:r>
          </a:p>
          <a:p>
            <a:pPr marL="0" indent="0">
              <a:buNone/>
            </a:pPr>
            <a:r>
              <a:rPr lang="sv-SE" dirty="0"/>
              <a:t>Tel 0911-69 62 82, </a:t>
            </a:r>
            <a:r>
              <a:rPr lang="sv-SE" dirty="0">
                <a:hlinkClick r:id="rId3"/>
              </a:rPr>
              <a:t>linda.stenstrom@pitea.se</a:t>
            </a:r>
            <a:r>
              <a:rPr lang="sv-SE" dirty="0"/>
              <a:t> </a:t>
            </a:r>
          </a:p>
          <a:p>
            <a:pPr marL="0" indent="0">
              <a:buNone/>
            </a:pPr>
            <a:endParaRPr lang="sv-SE" dirty="0"/>
          </a:p>
          <a:p>
            <a:pPr marL="0" indent="0">
              <a:buNone/>
            </a:pPr>
            <a:r>
              <a:rPr lang="sv-SE" dirty="0"/>
              <a:t>Ewa Karlsson Sjölander, verksamhetsutvecklare</a:t>
            </a:r>
          </a:p>
          <a:p>
            <a:pPr marL="0" indent="0">
              <a:buNone/>
            </a:pPr>
            <a:r>
              <a:rPr lang="sv-SE" dirty="0"/>
              <a:t>Tel 0911-69 65 78, </a:t>
            </a:r>
            <a:r>
              <a:rPr lang="sv-SE" dirty="0">
                <a:hlinkClick r:id="rId4"/>
              </a:rPr>
              <a:t>ewa.karlssonsjolander@pitea.se</a:t>
            </a:r>
            <a:r>
              <a:rPr lang="sv-SE" dirty="0"/>
              <a:t> </a:t>
            </a:r>
          </a:p>
        </p:txBody>
      </p:sp>
      <p:sp>
        <p:nvSpPr>
          <p:cNvPr id="3" name="Rubrik 2">
            <a:extLst>
              <a:ext uri="{FF2B5EF4-FFF2-40B4-BE49-F238E27FC236}">
                <a16:creationId xmlns:a16="http://schemas.microsoft.com/office/drawing/2014/main" id="{E3540B05-06DE-48FA-A35D-2EF36D2993D2}"/>
              </a:ext>
            </a:extLst>
          </p:cNvPr>
          <p:cNvSpPr>
            <a:spLocks noGrp="1"/>
          </p:cNvSpPr>
          <p:nvPr>
            <p:ph type="title"/>
          </p:nvPr>
        </p:nvSpPr>
        <p:spPr/>
        <p:txBody>
          <a:bodyPr/>
          <a:lstStyle/>
          <a:p>
            <a:r>
              <a:rPr lang="sv-SE" dirty="0"/>
              <a:t>Kontakt </a:t>
            </a:r>
          </a:p>
        </p:txBody>
      </p:sp>
      <p:sp>
        <p:nvSpPr>
          <p:cNvPr id="4" name="Platshållare för text 3">
            <a:extLst>
              <a:ext uri="{FF2B5EF4-FFF2-40B4-BE49-F238E27FC236}">
                <a16:creationId xmlns:a16="http://schemas.microsoft.com/office/drawing/2014/main" id="{5DEFB7B0-E607-412E-9A70-F5859B5F0BF2}"/>
              </a:ext>
            </a:extLst>
          </p:cNvPr>
          <p:cNvSpPr>
            <a:spLocks noGrp="1"/>
          </p:cNvSpPr>
          <p:nvPr>
            <p:ph type="body" sz="quarter" idx="11"/>
          </p:nvPr>
        </p:nvSpPr>
        <p:spPr/>
        <p:txBody>
          <a:bodyPr/>
          <a:lstStyle/>
          <a:p>
            <a:endParaRPr lang="sv-SE"/>
          </a:p>
        </p:txBody>
      </p:sp>
    </p:spTree>
    <p:extLst>
      <p:ext uri="{BB962C8B-B14F-4D97-AF65-F5344CB8AC3E}">
        <p14:creationId xmlns:p14="http://schemas.microsoft.com/office/powerpoint/2010/main" val="259489576"/>
      </p:ext>
    </p:extLst>
  </p:cSld>
  <p:clrMapOvr>
    <a:masterClrMapping/>
  </p:clrMapOvr>
  <p:transition>
    <p:fade/>
  </p:transition>
</p:sld>
</file>

<file path=ppt/theme/theme1.xml><?xml version="1.0" encoding="utf-8"?>
<a:theme xmlns:a="http://schemas.openxmlformats.org/drawingml/2006/main" name="Presentationsmall 2 Piteå kommun ALLA FÄRG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mall_alla färger_bård nere" id="{0F733789-3EC9-4AEB-A3AE-1F297F9F1635}" vid="{21D43529-275F-4226-ADFE-13F3D64592A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Powerpointmall_alla färger_bård nere</Template>
  <TotalTime>437</TotalTime>
  <Words>483</Words>
  <Application>Microsoft Office PowerPoint</Application>
  <PresentationFormat>Bildspel på skärmen (4:3)</PresentationFormat>
  <Paragraphs>67</Paragraphs>
  <Slides>9</Slides>
  <Notes>7</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9</vt:i4>
      </vt:variant>
    </vt:vector>
  </HeadingPairs>
  <TitlesOfParts>
    <vt:vector size="16" baseType="lpstr">
      <vt:lpstr>Arial</vt:lpstr>
      <vt:lpstr>Calibri</vt:lpstr>
      <vt:lpstr>Gill Sans MT</vt:lpstr>
      <vt:lpstr>Gill Sans MT Condensed</vt:lpstr>
      <vt:lpstr>GillSans</vt:lpstr>
      <vt:lpstr>Times New Roman</vt:lpstr>
      <vt:lpstr>Presentationsmall 2 Piteå kommun ALLA FÄRGER</vt:lpstr>
      <vt:lpstr>Film Hälsningen</vt:lpstr>
      <vt:lpstr>Employment for migrants</vt:lpstr>
      <vt:lpstr>PowerPoint-presentation</vt:lpstr>
      <vt:lpstr>Arbetsmetod/genomförande</vt:lpstr>
      <vt:lpstr>PowerPoint-presentation</vt:lpstr>
      <vt:lpstr>Resultat/lärdomar</vt:lpstr>
      <vt:lpstr>Metodboken</vt:lpstr>
      <vt:lpstr>Implementering</vt:lpstr>
      <vt:lpstr>Kontakt </vt:lpstr>
    </vt:vector>
  </TitlesOfParts>
  <Company>Piteå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Linda Stenström</dc:creator>
  <cp:keywords>Presentationer;Dokumentkommunövergripande mall;Microsoft PowerPoint;Piteå kommun;Presentation</cp:keywords>
  <cp:lastModifiedBy>Linda Stenström</cp:lastModifiedBy>
  <cp:revision>37</cp:revision>
  <cp:lastPrinted>2014-09-08T08:49:35Z</cp:lastPrinted>
  <dcterms:created xsi:type="dcterms:W3CDTF">2020-01-27T09:59:34Z</dcterms:created>
  <dcterms:modified xsi:type="dcterms:W3CDTF">2021-03-01T07:55:13Z</dcterms:modified>
</cp:coreProperties>
</file>